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1" r:id="rId6"/>
    <p:sldId id="262" r:id="rId7"/>
    <p:sldId id="287" r:id="rId8"/>
    <p:sldId id="264" r:id="rId9"/>
    <p:sldId id="288" r:id="rId10"/>
    <p:sldId id="263" r:id="rId11"/>
    <p:sldId id="265" r:id="rId12"/>
    <p:sldId id="266" r:id="rId13"/>
    <p:sldId id="267" r:id="rId14"/>
    <p:sldId id="268" r:id="rId15"/>
    <p:sldId id="269" r:id="rId16"/>
    <p:sldId id="270" r:id="rId17"/>
    <p:sldId id="286" r:id="rId18"/>
    <p:sldId id="271" r:id="rId19"/>
    <p:sldId id="272" r:id="rId20"/>
    <p:sldId id="273" r:id="rId21"/>
    <p:sldId id="274" r:id="rId22"/>
    <p:sldId id="275" r:id="rId23"/>
    <p:sldId id="276" r:id="rId24"/>
    <p:sldId id="277" r:id="rId25"/>
    <p:sldId id="279" r:id="rId26"/>
    <p:sldId id="280" r:id="rId27"/>
    <p:sldId id="281" r:id="rId28"/>
    <p:sldId id="282" r:id="rId29"/>
    <p:sldId id="283" r:id="rId30"/>
    <p:sldId id="284" r:id="rId31"/>
    <p:sldId id="285" r:id="rId32"/>
    <p:sldId id="289" r:id="rId33"/>
    <p:sldId id="29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336" y="-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49A089-0958-423A-BCBE-E1C594678A2F}" type="datetimeFigureOut">
              <a:rPr lang="en-US" smtClean="0"/>
              <a:pPr/>
              <a:t>5/6/2025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1FA7F4-BF40-486A-9F10-AEC3DC37E9C2}" type="slidenum">
              <a:rPr lang="en-US" smtClean="0"/>
              <a:pPr/>
              <a:t>‹#›</a:t>
            </a:fld>
            <a:endParaRPr lang="en-US"/>
          </a:p>
        </p:txBody>
      </p:sp>
    </p:spTree>
    <p:extLst>
      <p:ext uri="{BB962C8B-B14F-4D97-AF65-F5344CB8AC3E}">
        <p14:creationId xmlns:p14="http://schemas.microsoft.com/office/powerpoint/2010/main" xmlns="" val="212892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71FA7F4-BF40-486A-9F10-AEC3DC37E9C2}" type="slidenum">
              <a:rPr lang="en-US" smtClean="0"/>
              <a:pPr/>
              <a:t>12</a:t>
            </a:fld>
            <a:endParaRPr lang="en-US"/>
          </a:p>
        </p:txBody>
      </p:sp>
    </p:spTree>
    <p:extLst>
      <p:ext uri="{BB962C8B-B14F-4D97-AF65-F5344CB8AC3E}">
        <p14:creationId xmlns:p14="http://schemas.microsoft.com/office/powerpoint/2010/main" xmlns="" val="176046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EA0373-4BB6-47FA-8364-5A3A1A059E38}"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73-4BB6-47FA-8364-5A3A1A059E38}"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A0373-4BB6-47FA-8364-5A3A1A059E38}"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715962"/>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990600"/>
            <a:ext cx="85344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EA0373-4BB6-47FA-8364-5A3A1A059E38}"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EA0373-4BB6-47FA-8364-5A3A1A059E38}"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EA0373-4BB6-47FA-8364-5A3A1A059E38}"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EA0373-4BB6-47FA-8364-5A3A1A059E38}"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A0373-4BB6-47FA-8364-5A3A1A059E38}"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EA0373-4BB6-47FA-8364-5A3A1A059E38}"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EA0373-4BB6-47FA-8364-5A3A1A059E38}"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035866-22EF-4237-B7D6-F51DC750EAE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A0373-4BB6-47FA-8364-5A3A1A059E38}"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35866-22EF-4237-B7D6-F51DC750EA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20975"/>
            <a:ext cx="7772400" cy="1470025"/>
          </a:xfrm>
        </p:spPr>
        <p:txBody>
          <a:bodyPr>
            <a:normAutofit fontScale="90000"/>
          </a:bodyPr>
          <a:lstStyle/>
          <a:p>
            <a:r>
              <a:rPr lang="en-US" dirty="0" smtClean="0"/>
              <a:t/>
            </a:r>
            <a:br>
              <a:rPr lang="en-US" dirty="0" smtClean="0"/>
            </a:br>
            <a:r>
              <a:rPr lang="en-US" dirty="0" err="1" smtClean="0"/>
              <a:t>IoT</a:t>
            </a:r>
            <a:r>
              <a:rPr lang="en-US" dirty="0" smtClean="0"/>
              <a:t> Protocols and communication modes</a:t>
            </a:r>
            <a:endParaRPr lang="en-US" dirty="0"/>
          </a:p>
        </p:txBody>
      </p:sp>
      <p:sp>
        <p:nvSpPr>
          <p:cNvPr id="3" name="Subtitle 2"/>
          <p:cNvSpPr>
            <a:spLocks noGrp="1"/>
          </p:cNvSpPr>
          <p:nvPr>
            <p:ph type="subTitle" idx="1"/>
          </p:nvPr>
        </p:nvSpPr>
        <p:spPr>
          <a:xfrm>
            <a:off x="1371600" y="4419600"/>
            <a:ext cx="6400800" cy="1752600"/>
          </a:xfrm>
        </p:spPr>
        <p:txBody>
          <a:bodyPr/>
          <a:lstStyle/>
          <a:p>
            <a:r>
              <a:rPr lang="en-US" dirty="0" smtClean="0"/>
              <a:t>Lecture-2</a:t>
            </a:r>
          </a:p>
          <a:p>
            <a:r>
              <a:rPr lang="en-US" dirty="0" smtClean="0"/>
              <a:t>Dr. </a:t>
            </a:r>
            <a:r>
              <a:rPr lang="en-US" dirty="0" err="1" smtClean="0"/>
              <a:t>Naushin</a:t>
            </a:r>
            <a:r>
              <a:rPr lang="en-US" dirty="0" smtClean="0"/>
              <a:t> </a:t>
            </a:r>
            <a:r>
              <a:rPr lang="en-US" dirty="0" err="1" smtClean="0"/>
              <a:t>Nower</a:t>
            </a:r>
            <a:endParaRPr lang="en-US" dirty="0" smtClean="0"/>
          </a:p>
          <a:p>
            <a:r>
              <a:rPr lang="en-US" dirty="0" smtClean="0"/>
              <a:t>Professor, IIT DU</a:t>
            </a:r>
            <a:endParaRPr lang="en-US" dirty="0"/>
          </a:p>
        </p:txBody>
      </p:sp>
      <p:sp>
        <p:nvSpPr>
          <p:cNvPr id="1026" name="AutoShape 2" descr="Internet of Things: What is it &amp; how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IoT From a Beginner's Perspective"/>
          <p:cNvPicPr>
            <a:picLocks noChangeAspect="1" noChangeArrowheads="1"/>
          </p:cNvPicPr>
          <p:nvPr/>
        </p:nvPicPr>
        <p:blipFill>
          <a:blip r:embed="rId2"/>
          <a:srcRect/>
          <a:stretch>
            <a:fillRect/>
          </a:stretch>
        </p:blipFill>
        <p:spPr bwMode="auto">
          <a:xfrm>
            <a:off x="1447800" y="137160"/>
            <a:ext cx="6512013" cy="283464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IoT</a:t>
            </a:r>
            <a:r>
              <a:rPr lang="en-US" dirty="0" smtClean="0"/>
              <a:t> protocols layers..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Network layer</a:t>
            </a:r>
            <a:endParaRPr lang="en-US" dirty="0" smtClean="0"/>
          </a:p>
          <a:p>
            <a:r>
              <a:rPr lang="en-US" dirty="0" smtClean="0"/>
              <a:t>The</a:t>
            </a:r>
            <a:r>
              <a:rPr lang="en-US" dirty="0"/>
              <a:t> network layer is responsible for facilitating data transfer between two different networks</a:t>
            </a:r>
            <a:r>
              <a:rPr lang="en-US" dirty="0" smtClean="0"/>
              <a:t>.</a:t>
            </a:r>
          </a:p>
          <a:p>
            <a:r>
              <a:rPr lang="en-US" dirty="0" smtClean="0"/>
              <a:t>The </a:t>
            </a:r>
            <a:r>
              <a:rPr lang="en-US" dirty="0"/>
              <a:t>network layer breaks up segments from the transport layer into smaller units, called packets, on the sender’s device, and reassembling these packets on the receiving device. </a:t>
            </a:r>
            <a:endParaRPr lang="en-US" dirty="0" smtClean="0"/>
          </a:p>
          <a:p>
            <a:r>
              <a:rPr lang="en-US" dirty="0" smtClean="0"/>
              <a:t>The </a:t>
            </a:r>
            <a:r>
              <a:rPr lang="en-US" dirty="0"/>
              <a:t>network layer also finds the best physical path for the data to reach its destination; this is known as routing</a:t>
            </a:r>
            <a:r>
              <a:rPr lang="en-US" dirty="0" smtClean="0"/>
              <a:t>.</a:t>
            </a:r>
          </a:p>
          <a:p>
            <a:r>
              <a:rPr lang="en-US" b="1" dirty="0" smtClean="0"/>
              <a:t>IP, RPL, 6LowPAN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IoT</a:t>
            </a:r>
            <a:r>
              <a:rPr lang="en-US" dirty="0" smtClean="0"/>
              <a:t> protocols layers..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Transport layer: </a:t>
            </a:r>
            <a:r>
              <a:rPr lang="en-US" dirty="0" smtClean="0"/>
              <a:t>This layer controls the transmission of data between end-to-end communication between the two devices ensuring reliable and orderly transmissions of data packets. </a:t>
            </a:r>
            <a:r>
              <a:rPr lang="en-US" b="1" dirty="0" smtClean="0"/>
              <a:t>TCP, UDP</a:t>
            </a:r>
          </a:p>
          <a:p>
            <a:r>
              <a:rPr lang="en-US" dirty="0" smtClean="0"/>
              <a:t>The </a:t>
            </a:r>
            <a:r>
              <a:rPr lang="en-US" b="1" dirty="0" smtClean="0"/>
              <a:t>application layer </a:t>
            </a:r>
            <a:r>
              <a:rPr lang="en-US" dirty="0" smtClean="0"/>
              <a:t>provides network services directly to end-user applications. It defines protocols for specific data exchange and communication needs. </a:t>
            </a:r>
            <a:r>
              <a:rPr lang="en-US" b="1" dirty="0" smtClean="0"/>
              <a:t>HTTP, </a:t>
            </a:r>
            <a:r>
              <a:rPr lang="en-US" b="1" dirty="0" err="1" smtClean="0"/>
              <a:t>CoAP</a:t>
            </a:r>
            <a:r>
              <a:rPr lang="en-US" b="1" dirty="0" smtClean="0"/>
              <a:t>, MQTT, AMQP</a:t>
            </a:r>
            <a:r>
              <a:rPr lang="en-US" dirty="0" smtClean="0"/>
              <a:t> etc</a:t>
            </a:r>
          </a:p>
          <a:p>
            <a:pPr>
              <a:buNone/>
            </a:pPr>
            <a:endParaRPr lang="en-US" dirty="0" smtClean="0"/>
          </a:p>
          <a:p>
            <a:pPr>
              <a:buNone/>
            </a:pPr>
            <a:r>
              <a:rPr lang="en-US" dirty="0" smtClean="0"/>
              <a:t>https://www.cloudflare.com/learning/ddos/glossary/open-systems-interconnection-model-osi/</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Communication Models in </a:t>
            </a:r>
            <a:r>
              <a:rPr lang="en-US" dirty="0" err="1" smtClean="0"/>
              <a:t>IoT</a:t>
            </a:r>
            <a:endParaRPr lang="en-US" dirty="0"/>
          </a:p>
        </p:txBody>
      </p:sp>
      <p:sp>
        <p:nvSpPr>
          <p:cNvPr id="3" name="Content Placeholder 2"/>
          <p:cNvSpPr>
            <a:spLocks noGrp="1"/>
          </p:cNvSpPr>
          <p:nvPr>
            <p:ph idx="1"/>
          </p:nvPr>
        </p:nvSpPr>
        <p:spPr>
          <a:xfrm>
            <a:off x="457200" y="1219200"/>
            <a:ext cx="8229600" cy="5257800"/>
          </a:xfrm>
        </p:spPr>
        <p:txBody>
          <a:bodyPr>
            <a:normAutofit/>
          </a:bodyPr>
          <a:lstStyle/>
          <a:p>
            <a:r>
              <a:rPr lang="en-US" b="1" dirty="0" smtClean="0"/>
              <a:t>Request &amp; Response </a:t>
            </a:r>
            <a:r>
              <a:rPr lang="en-US" b="1" dirty="0" smtClean="0"/>
              <a:t>Model</a:t>
            </a:r>
            <a:endParaRPr lang="en-US" b="1" dirty="0" smtClean="0"/>
          </a:p>
          <a:p>
            <a:r>
              <a:rPr lang="en-US" b="1" dirty="0" smtClean="0"/>
              <a:t>Publisher-Subscriber Model</a:t>
            </a:r>
          </a:p>
          <a:p>
            <a:r>
              <a:rPr lang="en-US" b="1" dirty="0" smtClean="0"/>
              <a:t>Push-Pull Model</a:t>
            </a:r>
          </a:p>
          <a:p>
            <a:r>
              <a:rPr lang="en-US" b="1" dirty="0"/>
              <a:t>Exclusive Pair</a:t>
            </a:r>
            <a:endParaRPr lang="en-US" dirty="0"/>
          </a:p>
          <a:p>
            <a:endParaRPr lang="en-US" dirty="0"/>
          </a:p>
        </p:txBody>
      </p:sp>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175000" y="3429000"/>
            <a:ext cx="5359400" cy="3215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
            </a:r>
            <a:br>
              <a:rPr lang="en-US" b="1" dirty="0" smtClean="0"/>
            </a:br>
            <a:r>
              <a:rPr lang="en-US" b="1" dirty="0" smtClean="0"/>
              <a:t>Request &amp; Response Mode</a:t>
            </a:r>
            <a:br>
              <a:rPr lang="en-US" b="1" dirty="0" smtClean="0"/>
            </a:br>
            <a:endParaRPr lang="en-US" dirty="0"/>
          </a:p>
        </p:txBody>
      </p:sp>
      <p:sp>
        <p:nvSpPr>
          <p:cNvPr id="3" name="Content Placeholder 2"/>
          <p:cNvSpPr>
            <a:spLocks noGrp="1"/>
          </p:cNvSpPr>
          <p:nvPr>
            <p:ph idx="1"/>
          </p:nvPr>
        </p:nvSpPr>
        <p:spPr>
          <a:xfrm>
            <a:off x="457200" y="914401"/>
            <a:ext cx="8686800" cy="3733800"/>
          </a:xfrm>
        </p:spPr>
        <p:txBody>
          <a:bodyPr>
            <a:normAutofit fontScale="92500" lnSpcReduction="20000"/>
          </a:bodyPr>
          <a:lstStyle/>
          <a:p>
            <a:r>
              <a:rPr lang="en-US" dirty="0"/>
              <a:t>In </a:t>
            </a:r>
            <a:r>
              <a:rPr lang="en-US" dirty="0" err="1"/>
              <a:t>IoT</a:t>
            </a:r>
            <a:r>
              <a:rPr lang="en-US" dirty="0"/>
              <a:t>, </a:t>
            </a:r>
            <a:r>
              <a:rPr lang="en-US" dirty="0" smtClean="0"/>
              <a:t>the</a:t>
            </a:r>
            <a:r>
              <a:rPr lang="en-US" dirty="0"/>
              <a:t> </a:t>
            </a:r>
            <a:r>
              <a:rPr lang="en-US" b="1" dirty="0"/>
              <a:t>client device</a:t>
            </a:r>
            <a:r>
              <a:rPr lang="en-US" dirty="0"/>
              <a:t> sends a request to the server. </a:t>
            </a:r>
            <a:endParaRPr lang="en-US" dirty="0" smtClean="0"/>
          </a:p>
          <a:p>
            <a:r>
              <a:rPr lang="en-US" dirty="0" smtClean="0"/>
              <a:t>The </a:t>
            </a:r>
            <a:r>
              <a:rPr lang="en-US" dirty="0"/>
              <a:t>request may be an upload or transfer of data. The Server responds to the request. </a:t>
            </a:r>
            <a:endParaRPr lang="en-US" dirty="0" smtClean="0"/>
          </a:p>
          <a:p>
            <a:r>
              <a:rPr lang="en-US" dirty="0" smtClean="0"/>
              <a:t>The</a:t>
            </a:r>
            <a:r>
              <a:rPr lang="en-US" dirty="0"/>
              <a:t> </a:t>
            </a:r>
            <a:r>
              <a:rPr lang="en-US" b="1" dirty="0"/>
              <a:t>server</a:t>
            </a:r>
            <a:r>
              <a:rPr lang="en-US" dirty="0"/>
              <a:t> may be remote or local and can handle the requests of multiple clients. </a:t>
            </a:r>
            <a:endParaRPr lang="en-US" dirty="0" smtClean="0"/>
          </a:p>
          <a:p>
            <a:r>
              <a:rPr lang="en-US" dirty="0" smtClean="0"/>
              <a:t>The </a:t>
            </a:r>
            <a:r>
              <a:rPr lang="en-US" dirty="0"/>
              <a:t>server receives the request, processes (decides) the response to that request, and fetches the data from resources (i.e., database).</a:t>
            </a:r>
          </a:p>
          <a:p>
            <a:endParaRPr lang="en-US" dirty="0"/>
          </a:p>
          <a:p>
            <a:endParaRPr lang="en-US" dirty="0"/>
          </a:p>
        </p:txBody>
      </p:sp>
      <p:pic>
        <p:nvPicPr>
          <p:cNvPr id="17410" name="Picture 2" descr="IoT Request-Response Model"/>
          <p:cNvPicPr>
            <a:picLocks noChangeAspect="1" noChangeArrowheads="1"/>
          </p:cNvPicPr>
          <p:nvPr/>
        </p:nvPicPr>
        <p:blipFill>
          <a:blip r:embed="rId2"/>
          <a:srcRect/>
          <a:stretch>
            <a:fillRect/>
          </a:stretch>
        </p:blipFill>
        <p:spPr bwMode="auto">
          <a:xfrm>
            <a:off x="2209800" y="4695825"/>
            <a:ext cx="5486400" cy="1781175"/>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Publisher-Subscriber Model</a:t>
            </a:r>
            <a:br>
              <a:rPr lang="en-US" b="1" dirty="0" smtClean="0"/>
            </a:br>
            <a:endParaRPr lang="en-US" dirty="0"/>
          </a:p>
        </p:txBody>
      </p:sp>
      <p:sp>
        <p:nvSpPr>
          <p:cNvPr id="3" name="Content Placeholder 2"/>
          <p:cNvSpPr>
            <a:spLocks noGrp="1"/>
          </p:cNvSpPr>
          <p:nvPr>
            <p:ph idx="1"/>
          </p:nvPr>
        </p:nvSpPr>
        <p:spPr>
          <a:xfrm>
            <a:off x="457200" y="990600"/>
            <a:ext cx="8534400" cy="3352800"/>
          </a:xfrm>
        </p:spPr>
        <p:txBody>
          <a:bodyPr>
            <a:normAutofit/>
          </a:bodyPr>
          <a:lstStyle/>
          <a:p>
            <a:pPr fontAlgn="base"/>
            <a:r>
              <a:rPr lang="en-US" sz="2800" b="1" dirty="0" smtClean="0"/>
              <a:t>Publisher</a:t>
            </a:r>
            <a:r>
              <a:rPr lang="en-US" sz="2800" b="1" dirty="0"/>
              <a:t>:</a:t>
            </a:r>
            <a:r>
              <a:rPr lang="en-US" sz="2800" dirty="0"/>
              <a:t> It transfers data to the broker. Publishers don’t know about consumers.</a:t>
            </a:r>
          </a:p>
          <a:p>
            <a:pPr fontAlgn="base"/>
            <a:r>
              <a:rPr lang="en-US" sz="2800" b="1" dirty="0"/>
              <a:t>Broker:</a:t>
            </a:r>
            <a:r>
              <a:rPr lang="en-US" sz="2800" dirty="0"/>
              <a:t> It accepts publisher data and sends it to the appropriate subscriber.</a:t>
            </a:r>
          </a:p>
          <a:p>
            <a:pPr fontAlgn="base"/>
            <a:r>
              <a:rPr lang="en-US" sz="2800" b="1" dirty="0"/>
              <a:t>Subscriber:</a:t>
            </a:r>
            <a:r>
              <a:rPr lang="en-US" sz="2800" dirty="0"/>
              <a:t> It consumes the topics that the broker manages.</a:t>
            </a:r>
          </a:p>
          <a:p>
            <a:endParaRPr lang="en-US" sz="2800" dirty="0"/>
          </a:p>
        </p:txBody>
      </p:sp>
      <p:pic>
        <p:nvPicPr>
          <p:cNvPr id="27650" name="Picture 2" descr="Publisher - Subscriber Model"/>
          <p:cNvPicPr>
            <a:picLocks noChangeAspect="1" noChangeArrowheads="1"/>
          </p:cNvPicPr>
          <p:nvPr/>
        </p:nvPicPr>
        <p:blipFill>
          <a:blip r:embed="rId2"/>
          <a:srcRect/>
          <a:stretch>
            <a:fillRect/>
          </a:stretch>
        </p:blipFill>
        <p:spPr bwMode="auto">
          <a:xfrm>
            <a:off x="2447925" y="3352801"/>
            <a:ext cx="5629275" cy="3429000"/>
          </a:xfrm>
          <a:prstGeom prst="rect">
            <a:avLst/>
          </a:prstGeom>
          <a:noFill/>
        </p:spPr>
      </p:pic>
      <p:sp>
        <p:nvSpPr>
          <p:cNvPr id="5" name="Rectangle 4"/>
          <p:cNvSpPr/>
          <p:nvPr/>
        </p:nvSpPr>
        <p:spPr>
          <a:xfrm>
            <a:off x="0" y="6135469"/>
            <a:ext cx="4572000" cy="646331"/>
          </a:xfrm>
          <a:prstGeom prst="rect">
            <a:avLst/>
          </a:prstGeom>
        </p:spPr>
        <p:txBody>
          <a:bodyPr>
            <a:spAutoFit/>
          </a:bodyPr>
          <a:lstStyle/>
          <a:p>
            <a:r>
              <a:rPr lang="en-US" dirty="0" smtClean="0"/>
              <a:t>https://cstaleem.com/iot-communication-models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Push-Pull Model</a:t>
            </a:r>
            <a:br>
              <a:rPr lang="en-US" b="1" dirty="0" smtClean="0"/>
            </a:br>
            <a:endParaRPr lang="en-US" dirty="0"/>
          </a:p>
        </p:txBody>
      </p:sp>
      <p:sp>
        <p:nvSpPr>
          <p:cNvPr id="3" name="Content Placeholder 2"/>
          <p:cNvSpPr>
            <a:spLocks noGrp="1"/>
          </p:cNvSpPr>
          <p:nvPr>
            <p:ph idx="1"/>
          </p:nvPr>
        </p:nvSpPr>
        <p:spPr>
          <a:xfrm>
            <a:off x="152400" y="914400"/>
            <a:ext cx="9067800" cy="3657600"/>
          </a:xfrm>
        </p:spPr>
        <p:txBody>
          <a:bodyPr>
            <a:normAutofit/>
          </a:bodyPr>
          <a:lstStyle/>
          <a:p>
            <a:r>
              <a:rPr lang="en-US" sz="2800" dirty="0"/>
              <a:t>Push-pull involves a direct, often one-to-one, connection between sender and receiver, with either the sender pushing data or the receiver pulling data. </a:t>
            </a:r>
            <a:endParaRPr lang="en-US" sz="2800" dirty="0" smtClean="0"/>
          </a:p>
          <a:p>
            <a:pPr fontAlgn="base"/>
            <a:r>
              <a:rPr lang="en-US" sz="2800" b="1" dirty="0"/>
              <a:t>Publisher</a:t>
            </a:r>
            <a:r>
              <a:rPr lang="en-US" sz="2800" dirty="0"/>
              <a:t>: It pushes the data into Message Queue</a:t>
            </a:r>
          </a:p>
          <a:p>
            <a:pPr fontAlgn="base"/>
            <a:r>
              <a:rPr lang="en-US" sz="2800" b="1" dirty="0"/>
              <a:t>Message Queue</a:t>
            </a:r>
            <a:r>
              <a:rPr lang="en-US" sz="2800" dirty="0"/>
              <a:t>: it is a buffer that stores data pushed by a publisher</a:t>
            </a:r>
          </a:p>
          <a:p>
            <a:pPr fontAlgn="base"/>
            <a:r>
              <a:rPr lang="en-US" sz="2800" b="1" dirty="0"/>
              <a:t>Subscriber</a:t>
            </a:r>
            <a:r>
              <a:rPr lang="en-US" sz="2800" dirty="0"/>
              <a:t>: It pulls data from the message queue.</a:t>
            </a:r>
          </a:p>
          <a:p>
            <a:endParaRPr lang="en-US" sz="2800" dirty="0"/>
          </a:p>
        </p:txBody>
      </p:sp>
      <p:pic>
        <p:nvPicPr>
          <p:cNvPr id="28674" name="Picture 2" descr="Push-Pull Model"/>
          <p:cNvPicPr>
            <a:picLocks noChangeAspect="1" noChangeArrowheads="1"/>
          </p:cNvPicPr>
          <p:nvPr/>
        </p:nvPicPr>
        <p:blipFill>
          <a:blip r:embed="rId2"/>
          <a:srcRect/>
          <a:stretch>
            <a:fillRect/>
          </a:stretch>
        </p:blipFill>
        <p:spPr bwMode="auto">
          <a:xfrm>
            <a:off x="1628775" y="4191000"/>
            <a:ext cx="5076825" cy="265747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Exclusive Pair</a:t>
            </a:r>
            <a:r>
              <a:rPr lang="en-US" dirty="0" smtClean="0"/>
              <a:t/>
            </a:r>
            <a:br>
              <a:rPr lang="en-US" dirty="0" smtClean="0"/>
            </a:br>
            <a:endParaRPr lang="en-US" dirty="0"/>
          </a:p>
        </p:txBody>
      </p:sp>
      <p:sp>
        <p:nvSpPr>
          <p:cNvPr id="3" name="Content Placeholder 2"/>
          <p:cNvSpPr>
            <a:spLocks noGrp="1"/>
          </p:cNvSpPr>
          <p:nvPr>
            <p:ph idx="1"/>
          </p:nvPr>
        </p:nvSpPr>
        <p:spPr>
          <a:xfrm>
            <a:off x="457200" y="990600"/>
            <a:ext cx="8534400" cy="2514600"/>
          </a:xfrm>
        </p:spPr>
        <p:txBody>
          <a:bodyPr>
            <a:normAutofit/>
          </a:bodyPr>
          <a:lstStyle/>
          <a:p>
            <a:r>
              <a:rPr lang="en-US" sz="2800" dirty="0"/>
              <a:t>It is a </a:t>
            </a:r>
            <a:r>
              <a:rPr lang="en-US" sz="2800" dirty="0" smtClean="0"/>
              <a:t>bi-directional.</a:t>
            </a:r>
          </a:p>
          <a:p>
            <a:r>
              <a:rPr lang="en-US" sz="2800" dirty="0" smtClean="0"/>
              <a:t>In </a:t>
            </a:r>
            <a:r>
              <a:rPr lang="en-US" sz="2800" dirty="0"/>
              <a:t>an exclusive pair, the client establishes a connection with the server by sending a request, and this connection remains open until the client sends a request to close the connection. </a:t>
            </a:r>
          </a:p>
        </p:txBody>
      </p:sp>
      <p:pic>
        <p:nvPicPr>
          <p:cNvPr id="29698" name="Picture 2" descr="Exclusive Pair Model"/>
          <p:cNvPicPr>
            <a:picLocks noChangeAspect="1" noChangeArrowheads="1"/>
          </p:cNvPicPr>
          <p:nvPr/>
        </p:nvPicPr>
        <p:blipFill>
          <a:blip r:embed="rId2"/>
          <a:srcRect/>
          <a:stretch>
            <a:fillRect/>
          </a:stretch>
        </p:blipFill>
        <p:spPr bwMode="auto">
          <a:xfrm>
            <a:off x="2438400" y="3400424"/>
            <a:ext cx="4495800" cy="3305472"/>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IoT</a:t>
            </a:r>
            <a:r>
              <a:rPr lang="en-US" dirty="0" smtClean="0"/>
              <a:t> Ecosystem</a:t>
            </a:r>
            <a:endParaRPr lang="en-US" dirty="0"/>
          </a:p>
        </p:txBody>
      </p:sp>
      <p:sp>
        <p:nvSpPr>
          <p:cNvPr id="3" name="Content Placeholder 2"/>
          <p:cNvSpPr>
            <a:spLocks noGrp="1"/>
          </p:cNvSpPr>
          <p:nvPr>
            <p:ph idx="1"/>
          </p:nvPr>
        </p:nvSpPr>
        <p:spPr/>
        <p:txBody>
          <a:bodyPr>
            <a:normAutofit fontScale="70000" lnSpcReduction="20000"/>
          </a:bodyPr>
          <a:lstStyle/>
          <a:p>
            <a:r>
              <a:rPr lang="en-US" dirty="0"/>
              <a:t>An </a:t>
            </a:r>
            <a:r>
              <a:rPr lang="en-US" dirty="0" err="1"/>
              <a:t>IoT</a:t>
            </a:r>
            <a:r>
              <a:rPr lang="en-US" dirty="0"/>
              <a:t> ecosystem is a network of interconnected devices, objects, and even people that all work together to collect, share, and act on data. It's like a giant web of things, all communicating with each other to achieve a common goal.</a:t>
            </a:r>
          </a:p>
          <a:p>
            <a:r>
              <a:rPr lang="en-US" b="1" dirty="0" smtClean="0"/>
              <a:t>Devices</a:t>
            </a:r>
            <a:r>
              <a:rPr lang="en-US" b="1" dirty="0"/>
              <a:t>:</a:t>
            </a:r>
            <a:r>
              <a:rPr lang="en-US" dirty="0"/>
              <a:t> These are the smart gadgets that we typically associated with </a:t>
            </a:r>
            <a:r>
              <a:rPr lang="en-US" dirty="0" err="1"/>
              <a:t>IoT</a:t>
            </a:r>
            <a:r>
              <a:rPr lang="en-US" dirty="0"/>
              <a:t>, like thermostats, fitness trackers, and even industrial machines</a:t>
            </a:r>
            <a:r>
              <a:rPr lang="en-US" dirty="0" smtClean="0"/>
              <a:t>.</a:t>
            </a:r>
            <a:endParaRPr lang="en-US" dirty="0"/>
          </a:p>
          <a:p>
            <a:r>
              <a:rPr lang="en-US" b="1" dirty="0"/>
              <a:t>Sensors:</a:t>
            </a:r>
            <a:r>
              <a:rPr lang="en-US" dirty="0"/>
              <a:t> These are the eyes and ears of the devices, picking up things like temperature, motion, or air quality.</a:t>
            </a:r>
          </a:p>
          <a:p>
            <a:r>
              <a:rPr lang="en-US" b="1" dirty="0"/>
              <a:t>Networks:</a:t>
            </a:r>
            <a:r>
              <a:rPr lang="en-US" dirty="0"/>
              <a:t> This is how all the devices communicate with each other and send their data to the cloud. It can be through </a:t>
            </a:r>
            <a:r>
              <a:rPr lang="en-US" dirty="0" err="1"/>
              <a:t>WiFi</a:t>
            </a:r>
            <a:r>
              <a:rPr lang="en-US" dirty="0"/>
              <a:t>, cellular networks, or other methods.</a:t>
            </a:r>
          </a:p>
          <a:p>
            <a:r>
              <a:rPr lang="en-US" b="1" dirty="0"/>
              <a:t>Cloud Platforms:</a:t>
            </a:r>
            <a:r>
              <a:rPr lang="en-US" dirty="0"/>
              <a:t> This is the big data storage center. The data collected by the devices is sent here to be analyzed and used.</a:t>
            </a:r>
          </a:p>
          <a:p>
            <a:r>
              <a:rPr lang="en-US" b="1" dirty="0"/>
              <a:t>Applications:</a:t>
            </a:r>
            <a:r>
              <a:rPr lang="en-US" dirty="0"/>
              <a:t> These programs allow users to interact with the data and control their devices. This could be anything from a phone app to a complex industrial control system.</a:t>
            </a:r>
          </a:p>
          <a:p>
            <a:endParaRPr lang="en-US" dirty="0"/>
          </a:p>
        </p:txBody>
      </p:sp>
    </p:spTree>
    <p:extLst>
      <p:ext uri="{BB962C8B-B14F-4D97-AF65-F5344CB8AC3E}">
        <p14:creationId xmlns:p14="http://schemas.microsoft.com/office/powerpoint/2010/main" xmlns="" val="3964654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609600" y="203201"/>
            <a:ext cx="8218092" cy="6121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IoT</a:t>
            </a:r>
            <a:r>
              <a:rPr lang="en-US" dirty="0" smtClean="0"/>
              <a:t> system ..</a:t>
            </a:r>
            <a:endParaRPr lang="en-US" dirty="0"/>
          </a:p>
        </p:txBody>
      </p:sp>
      <p:sp>
        <p:nvSpPr>
          <p:cNvPr id="3" name="Content Placeholder 2"/>
          <p:cNvSpPr>
            <a:spLocks noGrp="1"/>
          </p:cNvSpPr>
          <p:nvPr>
            <p:ph idx="1"/>
          </p:nvPr>
        </p:nvSpPr>
        <p:spPr/>
        <p:txBody>
          <a:bodyPr>
            <a:normAutofit lnSpcReduction="10000"/>
          </a:bodyPr>
          <a:lstStyle/>
          <a:p>
            <a:r>
              <a:rPr lang="en-US" dirty="0" smtClean="0"/>
              <a:t>Resources : Resources are software components on the </a:t>
            </a:r>
            <a:r>
              <a:rPr lang="en-US" dirty="0" err="1" smtClean="0"/>
              <a:t>IoT</a:t>
            </a:r>
            <a:r>
              <a:rPr lang="en-US" dirty="0" smtClean="0"/>
              <a:t> device for accessing, processing and storing sensor information, or for controlling actuators connected to the device. </a:t>
            </a:r>
          </a:p>
          <a:p>
            <a:endParaRPr lang="en-US" dirty="0"/>
          </a:p>
          <a:p>
            <a:r>
              <a:rPr lang="en-US" dirty="0" smtClean="0"/>
              <a:t>Controller Service : Controller service is a native service that runs on the device and interacts with the web services. </a:t>
            </a:r>
            <a:r>
              <a:rPr lang="en-US" dirty="0" smtClean="0"/>
              <a:t>Controller </a:t>
            </a:r>
            <a:r>
              <a:rPr lang="en-US" dirty="0" smtClean="0"/>
              <a:t>service sends data from the device to the web service and receives commands from the application (via web services) for controlling the device</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err="1" smtClean="0"/>
              <a:t>IoT</a:t>
            </a:r>
            <a:r>
              <a:rPr lang="en-US" dirty="0" smtClean="0"/>
              <a:t> protocols</a:t>
            </a:r>
          </a:p>
          <a:p>
            <a:r>
              <a:rPr lang="en-US" dirty="0" smtClean="0"/>
              <a:t>Communication Modes</a:t>
            </a:r>
          </a:p>
          <a:p>
            <a:r>
              <a:rPr lang="en-US" dirty="0" err="1" smtClean="0"/>
              <a:t>IoT</a:t>
            </a:r>
            <a:r>
              <a:rPr lang="en-US" dirty="0" smtClean="0"/>
              <a:t> level</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dirty="0" err="1" smtClean="0"/>
              <a:t>IoT</a:t>
            </a:r>
            <a:r>
              <a:rPr lang="en-US" dirty="0" smtClean="0"/>
              <a:t> system..</a:t>
            </a:r>
            <a:endParaRPr lang="en-US" dirty="0"/>
          </a:p>
        </p:txBody>
      </p:sp>
      <p:sp>
        <p:nvSpPr>
          <p:cNvPr id="3" name="Content Placeholder 2"/>
          <p:cNvSpPr>
            <a:spLocks noGrp="1"/>
          </p:cNvSpPr>
          <p:nvPr>
            <p:ph idx="1"/>
          </p:nvPr>
        </p:nvSpPr>
        <p:spPr/>
        <p:txBody>
          <a:bodyPr/>
          <a:lstStyle/>
          <a:p>
            <a:r>
              <a:rPr lang="en-US" dirty="0" smtClean="0"/>
              <a:t>Database : Database can be either local or in the cloud and stores the data generated by the </a:t>
            </a:r>
            <a:r>
              <a:rPr lang="en-US" dirty="0" err="1" smtClean="0"/>
              <a:t>IoT</a:t>
            </a:r>
            <a:r>
              <a:rPr lang="en-US" dirty="0" smtClean="0"/>
              <a:t> device. Web Service : Web services serve as a link between the </a:t>
            </a:r>
            <a:r>
              <a:rPr lang="en-US" dirty="0" err="1" smtClean="0"/>
              <a:t>IoT</a:t>
            </a:r>
            <a:r>
              <a:rPr lang="en-US" dirty="0" smtClean="0"/>
              <a:t> device, application, database and analysis components. </a:t>
            </a:r>
          </a:p>
          <a:p>
            <a:r>
              <a:rPr lang="en-US" dirty="0" smtClean="0"/>
              <a:t>Web service can be implemented using HTTP and REST principles (REST service) or using the </a:t>
            </a:r>
            <a:r>
              <a:rPr lang="en-US" dirty="0" err="1" smtClean="0"/>
              <a:t>WebSocket</a:t>
            </a:r>
            <a:r>
              <a:rPr lang="en-US" dirty="0" smtClean="0"/>
              <a:t> protocol (</a:t>
            </a:r>
            <a:r>
              <a:rPr lang="en-US" dirty="0" err="1" smtClean="0"/>
              <a:t>WebSocket</a:t>
            </a:r>
            <a:r>
              <a:rPr lang="en-US" dirty="0" smtClean="0"/>
              <a:t> service)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9525" y="76200"/>
            <a:ext cx="9210675" cy="67389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652463" y="-123825"/>
            <a:ext cx="10025063" cy="6981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438150" y="7938"/>
            <a:ext cx="8477250" cy="6840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522287" y="385763"/>
            <a:ext cx="8088313" cy="59388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528637" y="74613"/>
            <a:ext cx="8234363" cy="6326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290513" y="317501"/>
            <a:ext cx="8701087" cy="5778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81000" y="7938"/>
            <a:ext cx="8429625" cy="68405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476250" y="165101"/>
            <a:ext cx="8667750" cy="608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76200" y="-38100"/>
            <a:ext cx="9250363" cy="69357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IoT</a:t>
            </a:r>
            <a:r>
              <a:rPr lang="en-US" dirty="0" smtClean="0"/>
              <a:t> Protocol </a:t>
            </a:r>
            <a:endParaRPr lang="en-US" dirty="0"/>
          </a:p>
        </p:txBody>
      </p:sp>
      <p:sp>
        <p:nvSpPr>
          <p:cNvPr id="3" name="Content Placeholder 2"/>
          <p:cNvSpPr>
            <a:spLocks noGrp="1"/>
          </p:cNvSpPr>
          <p:nvPr>
            <p:ph idx="1"/>
          </p:nvPr>
        </p:nvSpPr>
        <p:spPr/>
        <p:txBody>
          <a:bodyPr>
            <a:normAutofit/>
          </a:bodyPr>
          <a:lstStyle/>
          <a:p>
            <a:r>
              <a:rPr lang="en-US" dirty="0" err="1"/>
              <a:t>IoT</a:t>
            </a:r>
            <a:r>
              <a:rPr lang="en-US" dirty="0"/>
              <a:t> communication is based on a layered architecture that efficiently organizes data exchange across different protocols. </a:t>
            </a:r>
            <a:endParaRPr lang="en-US" dirty="0" smtClean="0"/>
          </a:p>
          <a:p>
            <a:r>
              <a:rPr lang="en-US" dirty="0" smtClean="0"/>
              <a:t>Data </a:t>
            </a:r>
            <a:r>
              <a:rPr lang="en-US" dirty="0"/>
              <a:t>exchange between devices goes through several layers from storage, to processing and to the user interface. </a:t>
            </a:r>
            <a:endParaRPr lang="en-US" dirty="0" smtClean="0"/>
          </a:p>
          <a:p>
            <a:r>
              <a:rPr lang="en-US" dirty="0" smtClean="0"/>
              <a:t>Each </a:t>
            </a:r>
            <a:r>
              <a:rPr lang="en-US" dirty="0"/>
              <a:t>layer is responsible for a specific task and communicates with the layers below and above it</a:t>
            </a:r>
            <a:r>
              <a:rPr lang="en-US" dirty="0" smtClean="0"/>
              <a:t>.</a:t>
            </a:r>
            <a:r>
              <a:rPr lang="en-US"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76200" y="98425"/>
            <a:ext cx="8986838" cy="6659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228600" y="176212"/>
            <a:ext cx="8686800" cy="5995988"/>
          </a:xfrm>
          <a:prstGeom prst="rect">
            <a:avLst/>
          </a:prstGeom>
          <a:noFill/>
          <a:ln w="9525">
            <a:noFill/>
            <a:miter lim="800000"/>
            <a:headEnd/>
            <a:tailEnd/>
          </a:ln>
          <a:effectLst/>
        </p:spPr>
      </p:pic>
      <p:sp>
        <p:nvSpPr>
          <p:cNvPr id="3" name="Rectangle 2"/>
          <p:cNvSpPr/>
          <p:nvPr/>
        </p:nvSpPr>
        <p:spPr>
          <a:xfrm>
            <a:off x="152400" y="6135469"/>
            <a:ext cx="4572000" cy="646331"/>
          </a:xfrm>
          <a:prstGeom prst="rect">
            <a:avLst/>
          </a:prstGeom>
        </p:spPr>
        <p:txBody>
          <a:bodyPr>
            <a:spAutoFit/>
          </a:bodyPr>
          <a:lstStyle/>
          <a:p>
            <a:r>
              <a:rPr lang="en-US" dirty="0" smtClean="0"/>
              <a:t>https://technophileholmes.hashnode.dev/internet-of-things-iot-levels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457200" y="152400"/>
            <a:ext cx="8302603" cy="61245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5438"/>
            <a:ext cx="8458200" cy="715962"/>
          </a:xfrm>
        </p:spPr>
        <p:txBody>
          <a:bodyPr>
            <a:normAutofit fontScale="90000"/>
          </a:bodyPr>
          <a:lstStyle/>
          <a:p>
            <a:r>
              <a:rPr lang="en-US" dirty="0" smtClean="0"/>
              <a:t>Thank you</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OSI layer</a:t>
            </a:r>
            <a:endParaRPr lang="en-US" dirty="0"/>
          </a:p>
        </p:txBody>
      </p:sp>
      <p:sp>
        <p:nvSpPr>
          <p:cNvPr id="3" name="Content Placeholder 2"/>
          <p:cNvSpPr>
            <a:spLocks noGrp="1"/>
          </p:cNvSpPr>
          <p:nvPr>
            <p:ph idx="1"/>
          </p:nvPr>
        </p:nvSpPr>
        <p:spPr>
          <a:xfrm>
            <a:off x="3962400" y="1600200"/>
            <a:ext cx="4724400" cy="4525963"/>
          </a:xfrm>
        </p:spPr>
        <p:txBody>
          <a:bodyPr/>
          <a:lstStyle/>
          <a:p>
            <a:endParaRPr lang="en-US" dirty="0"/>
          </a:p>
        </p:txBody>
      </p:sp>
      <p:sp>
        <p:nvSpPr>
          <p:cNvPr id="4100" name="AutoShape 4" descr="Network Notes — OSI Mode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02" name="Picture 6" descr="OSI Model Layers and Protocols in Computer Network"/>
          <p:cNvPicPr>
            <a:picLocks noChangeAspect="1" noChangeArrowheads="1"/>
          </p:cNvPicPr>
          <p:nvPr/>
        </p:nvPicPr>
        <p:blipFill>
          <a:blip r:embed="rId2"/>
          <a:srcRect/>
          <a:stretch>
            <a:fillRect/>
          </a:stretch>
        </p:blipFill>
        <p:spPr bwMode="auto">
          <a:xfrm>
            <a:off x="612775" y="1238249"/>
            <a:ext cx="8074025" cy="5391151"/>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smtClean="0"/>
              <a:t>OSI </a:t>
            </a:r>
            <a:r>
              <a:rPr lang="en-US" dirty="0" smtClean="0"/>
              <a:t>layer..</a:t>
            </a:r>
            <a:endParaRPr lang="en-US" dirty="0"/>
          </a:p>
        </p:txBody>
      </p:sp>
      <p:sp>
        <p:nvSpPr>
          <p:cNvPr id="3" name="Content Placeholder 2"/>
          <p:cNvSpPr>
            <a:spLocks noGrp="1"/>
          </p:cNvSpPr>
          <p:nvPr>
            <p:ph idx="1"/>
          </p:nvPr>
        </p:nvSpPr>
        <p:spPr>
          <a:xfrm>
            <a:off x="457200" y="533400"/>
            <a:ext cx="8686800" cy="5135563"/>
          </a:xfrm>
        </p:spPr>
        <p:txBody>
          <a:bodyPr>
            <a:noAutofit/>
          </a:bodyPr>
          <a:lstStyle/>
          <a:p>
            <a:r>
              <a:rPr lang="en-US" sz="2400" dirty="0" smtClean="0"/>
              <a:t>Mr</a:t>
            </a:r>
            <a:r>
              <a:rPr lang="en-US" sz="2400" dirty="0"/>
              <a:t>. Cooper wants to send Ms. Palmer an email. Mr. Cooper composes his message in an email application on his laptop and then hits ‘send’. His email application will pass his email message over to the application layer, which will pick a protocol (SMTP) and pass the data along to the presentation layer. </a:t>
            </a:r>
            <a:endParaRPr lang="en-US" sz="2400" dirty="0" smtClean="0"/>
          </a:p>
          <a:p>
            <a:r>
              <a:rPr lang="en-US" sz="2400" dirty="0" smtClean="0"/>
              <a:t>The </a:t>
            </a:r>
            <a:r>
              <a:rPr lang="en-US" sz="2400" dirty="0"/>
              <a:t>presentation layer will then compress the data and then it will hit the session layer, which will initialize the communication session</a:t>
            </a:r>
            <a:r>
              <a:rPr lang="en-US" sz="2400" dirty="0" smtClean="0"/>
              <a:t>.</a:t>
            </a:r>
          </a:p>
          <a:p>
            <a:r>
              <a:rPr lang="en-US" sz="2400" dirty="0" smtClean="0"/>
              <a:t>The </a:t>
            </a:r>
            <a:r>
              <a:rPr lang="en-US" sz="2400" dirty="0"/>
              <a:t>data will then hit the sender’s transportation layer where it will be segmented, then those segments will be broken up into packets at the network layer, which will be broken down even further into frames at the data link layer. </a:t>
            </a:r>
            <a:endParaRPr lang="en-US" sz="2400" dirty="0" smtClean="0"/>
          </a:p>
          <a:p>
            <a:r>
              <a:rPr lang="en-US" sz="2400" dirty="0" smtClean="0"/>
              <a:t>The </a:t>
            </a:r>
            <a:r>
              <a:rPr lang="en-US" sz="2400" dirty="0"/>
              <a:t>data link layer will then deliver those frames to the physical layer, which will convert the data into a </a:t>
            </a:r>
            <a:r>
              <a:rPr lang="en-US" sz="2400" dirty="0" smtClean="0"/>
              <a:t>bits </a:t>
            </a:r>
            <a:r>
              <a:rPr lang="en-US" sz="2400" dirty="0" err="1" smtClean="0"/>
              <a:t>tream</a:t>
            </a:r>
            <a:r>
              <a:rPr lang="en-US" sz="2400" dirty="0" smtClean="0"/>
              <a:t> </a:t>
            </a:r>
            <a:r>
              <a:rPr lang="en-US" sz="2400" dirty="0"/>
              <a:t>of 1s and 0s and send it through a physical medium, such as a cable</a:t>
            </a:r>
            <a:r>
              <a:rPr lang="en-US" sz="2400" dirty="0" smtClean="0"/>
              <a:t>.</a:t>
            </a:r>
          </a:p>
          <a:p>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OSI </a:t>
            </a:r>
            <a:r>
              <a:rPr lang="en-US" dirty="0" smtClean="0"/>
              <a:t>layer..</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Once Ms. Palmer’s computer receives the bit stream through a physical medium (such as her </a:t>
            </a:r>
            <a:r>
              <a:rPr lang="en-US" dirty="0" err="1" smtClean="0"/>
              <a:t>wifi</a:t>
            </a:r>
            <a:r>
              <a:rPr lang="en-US" dirty="0" smtClean="0"/>
              <a:t>), the data will flow through the same series of layers on her device, but in the opposite order. </a:t>
            </a:r>
          </a:p>
          <a:p>
            <a:r>
              <a:rPr lang="en-US" dirty="0" smtClean="0"/>
              <a:t>First the physical layer will convert the </a:t>
            </a:r>
            <a:r>
              <a:rPr lang="en-US" dirty="0" smtClean="0"/>
              <a:t>bits </a:t>
            </a:r>
            <a:r>
              <a:rPr lang="en-US" dirty="0" err="1" smtClean="0"/>
              <a:t>tream</a:t>
            </a:r>
            <a:r>
              <a:rPr lang="en-US" dirty="0" smtClean="0"/>
              <a:t> </a:t>
            </a:r>
            <a:r>
              <a:rPr lang="en-US" dirty="0" smtClean="0"/>
              <a:t>from 1s and 0s into frames that get passed to the data link layer. The data link layer will then reassemble the frames into packets for the network layer. The network layer will then make segments out of the packets for the transport layer, which will reassemble the segments into one piece of data.</a:t>
            </a:r>
          </a:p>
          <a:p>
            <a:r>
              <a:rPr lang="en-US" dirty="0" smtClean="0"/>
              <a:t>The data will then flow into the receiver's session layer, which will pass the data along to the presentation layer and then end the communication session. The presentation layer will then remove the compression and pass the raw data up to the application layer. The application layer will then feed the human-readable data along to Ms. Palmer’s email software, which will allow her to read Mr. Cooper’s email on her laptop screen.</a:t>
            </a:r>
          </a:p>
          <a:p>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OSI </a:t>
            </a:r>
            <a:r>
              <a:rPr lang="en-US" dirty="0" smtClean="0"/>
              <a:t>layer..</a:t>
            </a:r>
            <a:endParaRPr lang="en-US" dirty="0"/>
          </a:p>
        </p:txBody>
      </p:sp>
      <p:pic>
        <p:nvPicPr>
          <p:cNvPr id="1028" name="Picture 4" descr="OSI_Model_sending_receiving.jpg"/>
          <p:cNvPicPr>
            <a:picLocks noChangeAspect="1" noChangeArrowheads="1"/>
          </p:cNvPicPr>
          <p:nvPr/>
        </p:nvPicPr>
        <p:blipFill>
          <a:blip r:embed="rId2"/>
          <a:srcRect/>
          <a:stretch>
            <a:fillRect/>
          </a:stretch>
        </p:blipFill>
        <p:spPr bwMode="auto">
          <a:xfrm>
            <a:off x="1219200" y="1314449"/>
            <a:ext cx="6553200" cy="447675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305800" cy="685800"/>
          </a:xfrm>
        </p:spPr>
        <p:txBody>
          <a:bodyPr>
            <a:normAutofit fontScale="90000"/>
          </a:bodyPr>
          <a:lstStyle/>
          <a:p>
            <a:r>
              <a:rPr lang="en-US" dirty="0" err="1" smtClean="0"/>
              <a:t>IoT</a:t>
            </a:r>
            <a:r>
              <a:rPr lang="en-US" dirty="0" smtClean="0"/>
              <a:t> protocols layers</a:t>
            </a:r>
            <a:endParaRPr lang="en-US" dirty="0"/>
          </a:p>
        </p:txBody>
      </p:sp>
      <p:sp>
        <p:nvSpPr>
          <p:cNvPr id="5" name="Slide Number Placeholder 4"/>
          <p:cNvSpPr>
            <a:spLocks noGrp="1"/>
          </p:cNvSpPr>
          <p:nvPr>
            <p:ph type="sldNum" sz="quarter" idx="4294967295"/>
          </p:nvPr>
        </p:nvSpPr>
        <p:spPr>
          <a:xfrm>
            <a:off x="6553200" y="6356350"/>
            <a:ext cx="2133600" cy="365125"/>
          </a:xfrm>
        </p:spPr>
        <p:txBody>
          <a:bodyPr/>
          <a:lstStyle/>
          <a:p>
            <a:fld id="{A7BF2FB1-A333-46DD-BDA4-A4643C400181}" type="slidenum">
              <a:rPr lang="en-US" smtClean="0"/>
              <a:pPr/>
              <a:t>8</a:t>
            </a:fld>
            <a:endParaRPr lang="en-US" dirty="0"/>
          </a:p>
        </p:txBody>
      </p:sp>
      <p:sp>
        <p:nvSpPr>
          <p:cNvPr id="6" name="Content Placeholder 5"/>
          <p:cNvSpPr>
            <a:spLocks noGrp="1"/>
          </p:cNvSpPr>
          <p:nvPr>
            <p:ph sz="quarter" idx="1"/>
          </p:nvPr>
        </p:nvSpPr>
        <p:spPr>
          <a:xfrm>
            <a:off x="533400" y="1143000"/>
            <a:ext cx="8610600" cy="5410200"/>
          </a:xfrm>
        </p:spPr>
        <p:txBody>
          <a:bodyPr>
            <a:normAutofit fontScale="77500" lnSpcReduction="20000"/>
          </a:bodyPr>
          <a:lstStyle/>
          <a:p>
            <a:r>
              <a:rPr lang="en-US" b="1" dirty="0" smtClean="0"/>
              <a:t>Physical layer: </a:t>
            </a:r>
            <a:r>
              <a:rPr lang="en-US" dirty="0" smtClean="0"/>
              <a:t>this </a:t>
            </a:r>
            <a:r>
              <a:rPr lang="en-US" dirty="0"/>
              <a:t>layer includes the physical equipment involved in the data transfer, such as the cables and switches. </a:t>
            </a:r>
            <a:endParaRPr lang="en-US" dirty="0" smtClean="0"/>
          </a:p>
          <a:p>
            <a:r>
              <a:rPr lang="en-US" dirty="0"/>
              <a:t> </a:t>
            </a:r>
            <a:r>
              <a:rPr lang="en-US" dirty="0" smtClean="0"/>
              <a:t>it converts </a:t>
            </a:r>
            <a:r>
              <a:rPr lang="en-US" dirty="0"/>
              <a:t>into a bit stream, which is a string of 1s and 0s. </a:t>
            </a:r>
            <a:r>
              <a:rPr lang="en-US" dirty="0" smtClean="0"/>
              <a:t>The lowest layer physically connects devices and transmits the bits via cable or mobile communications.</a:t>
            </a:r>
          </a:p>
          <a:p>
            <a:r>
              <a:rPr lang="en-US" dirty="0" smtClean="0"/>
              <a:t>  </a:t>
            </a:r>
            <a:r>
              <a:rPr lang="en-US" b="1" dirty="0" smtClean="0"/>
              <a:t>Wi-Fi Bluetooth </a:t>
            </a:r>
            <a:r>
              <a:rPr lang="en-US" b="1" dirty="0" err="1" smtClean="0"/>
              <a:t>ZigBee</a:t>
            </a:r>
            <a:r>
              <a:rPr lang="en-US" b="1" dirty="0" smtClean="0"/>
              <a:t> LTE </a:t>
            </a:r>
            <a:r>
              <a:rPr lang="en-US" b="1" dirty="0" err="1" smtClean="0"/>
              <a:t>LoRaWAN</a:t>
            </a:r>
            <a:endParaRPr lang="en-US" dirty="0" smtClean="0"/>
          </a:p>
          <a:p>
            <a:endParaRPr lang="en-US" dirty="0" smtClean="0"/>
          </a:p>
          <a:p>
            <a:r>
              <a:rPr lang="en-US" b="1" dirty="0" smtClean="0"/>
              <a:t>Data link layer:</a:t>
            </a:r>
            <a:r>
              <a:rPr lang="en-US" dirty="0" smtClean="0"/>
              <a:t> </a:t>
            </a:r>
            <a:r>
              <a:rPr lang="en-US" dirty="0"/>
              <a:t>the data link layer facilitates data transfer between two devices on the </a:t>
            </a:r>
            <a:r>
              <a:rPr lang="en-US" i="1" dirty="0"/>
              <a:t>same</a:t>
            </a:r>
            <a:r>
              <a:rPr lang="en-US" dirty="0"/>
              <a:t> network. </a:t>
            </a:r>
            <a:endParaRPr lang="en-US" dirty="0" smtClean="0"/>
          </a:p>
          <a:p>
            <a:r>
              <a:rPr lang="en-US" dirty="0" smtClean="0"/>
              <a:t>The </a:t>
            </a:r>
            <a:r>
              <a:rPr lang="en-US" dirty="0"/>
              <a:t>data link layer takes packets from the network layer and breaks them into smaller pieces called frames. </a:t>
            </a:r>
            <a:endParaRPr lang="en-US" dirty="0" smtClean="0"/>
          </a:p>
          <a:p>
            <a:r>
              <a:rPr lang="en-US" dirty="0" smtClean="0"/>
              <a:t>responsible </a:t>
            </a:r>
            <a:r>
              <a:rPr lang="en-US" dirty="0"/>
              <a:t>for flow control and error control in intra-network communication </a:t>
            </a:r>
            <a:endParaRPr lang="en-US" dirty="0" smtClean="0"/>
          </a:p>
          <a:p>
            <a:r>
              <a:rPr lang="en-US" b="1" dirty="0" smtClean="0"/>
              <a:t>Ethernet, PPP (Point-to-Point Protocol), IEEE 802.15.4</a:t>
            </a:r>
            <a:r>
              <a:rPr lang="en-US" dirty="0" smtClean="0"/>
              <a:t> </a:t>
            </a:r>
          </a:p>
          <a:p>
            <a:endParaRPr lang="en-US" dirty="0"/>
          </a:p>
        </p:txBody>
      </p:sp>
    </p:spTree>
    <p:extLst>
      <p:ext uri="{BB962C8B-B14F-4D97-AF65-F5344CB8AC3E}">
        <p14:creationId xmlns:p14="http://schemas.microsoft.com/office/powerpoint/2010/main" xmlns="" val="1978206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IoT</a:t>
            </a:r>
            <a:r>
              <a:rPr lang="en-US" dirty="0" smtClean="0"/>
              <a:t> protocol layers</a:t>
            </a:r>
            <a:endParaRPr lang="en-US" dirty="0"/>
          </a:p>
        </p:txBody>
      </p:sp>
      <p:sp>
        <p:nvSpPr>
          <p:cNvPr id="3" name="Content Placeholder 2"/>
          <p:cNvSpPr>
            <a:spLocks noGrp="1"/>
          </p:cNvSpPr>
          <p:nvPr>
            <p:ph idx="1"/>
          </p:nvPr>
        </p:nvSpPr>
        <p:spPr/>
        <p:txBody>
          <a:bodyPr/>
          <a:lstStyle/>
          <a:p>
            <a:endParaRPr lang="en-US"/>
          </a:p>
        </p:txBody>
      </p:sp>
      <p:pic>
        <p:nvPicPr>
          <p:cNvPr id="4" name="Picture 2" descr="The IoT protocol stack [1]. | Download Scientific Diagram"/>
          <p:cNvPicPr>
            <a:picLocks noChangeAspect="1" noChangeArrowheads="1"/>
          </p:cNvPicPr>
          <p:nvPr/>
        </p:nvPicPr>
        <p:blipFill>
          <a:blip r:embed="rId2"/>
          <a:srcRect/>
          <a:stretch>
            <a:fillRect/>
          </a:stretch>
        </p:blipFill>
        <p:spPr bwMode="auto">
          <a:xfrm>
            <a:off x="1371600" y="2209800"/>
            <a:ext cx="6477000" cy="35814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2654</TotalTime>
  <Words>893</Words>
  <Application>Microsoft Office PowerPoint</Application>
  <PresentationFormat>On-screen Show (4:3)</PresentationFormat>
  <Paragraphs>85</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 IoT Protocols and communication modes</vt:lpstr>
      <vt:lpstr>Contents</vt:lpstr>
      <vt:lpstr>IoT Protocol </vt:lpstr>
      <vt:lpstr>OSI layer</vt:lpstr>
      <vt:lpstr>OSI layer..</vt:lpstr>
      <vt:lpstr>OSI layer..</vt:lpstr>
      <vt:lpstr>OSI layer..</vt:lpstr>
      <vt:lpstr>IoT protocols layers</vt:lpstr>
      <vt:lpstr>IoT protocol layers</vt:lpstr>
      <vt:lpstr>IoT protocols layers..</vt:lpstr>
      <vt:lpstr>IoT protocols layers..</vt:lpstr>
      <vt:lpstr>Communication Models in IoT</vt:lpstr>
      <vt:lpstr> Request &amp; Response Mode </vt:lpstr>
      <vt:lpstr> Publisher-Subscriber Model </vt:lpstr>
      <vt:lpstr> Push-Pull Model </vt:lpstr>
      <vt:lpstr> Exclusive Pair </vt:lpstr>
      <vt:lpstr>IoT Ecosystem</vt:lpstr>
      <vt:lpstr>Slide 18</vt:lpstr>
      <vt:lpstr>IoT system ..</vt:lpstr>
      <vt:lpstr> IoT system..</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IoT Protocols and communication modes</dc:title>
  <dc:creator>88017</dc:creator>
  <cp:lastModifiedBy>88017</cp:lastModifiedBy>
  <cp:revision>41</cp:revision>
  <dcterms:created xsi:type="dcterms:W3CDTF">2025-05-04T14:30:41Z</dcterms:created>
  <dcterms:modified xsi:type="dcterms:W3CDTF">2025-05-07T04:52:24Z</dcterms:modified>
</cp:coreProperties>
</file>